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4"/>
  </p:sldMasterIdLst>
  <p:notesMasterIdLst>
    <p:notesMasterId r:id="rId17"/>
  </p:notesMasterIdLst>
  <p:sldIdLst>
    <p:sldId id="1864" r:id="rId5"/>
    <p:sldId id="1846" r:id="rId6"/>
    <p:sldId id="1868" r:id="rId7"/>
    <p:sldId id="1869" r:id="rId8"/>
    <p:sldId id="1870" r:id="rId9"/>
    <p:sldId id="1849" r:id="rId10"/>
    <p:sldId id="1872" r:id="rId11"/>
    <p:sldId id="1874" r:id="rId12"/>
    <p:sldId id="1875" r:id="rId13"/>
    <p:sldId id="1871" r:id="rId14"/>
    <p:sldId id="1873" r:id="rId15"/>
    <p:sldId id="1858" r:id="rId16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80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4387"/>
    <a:srgbClr val="FF2625"/>
    <a:srgbClr val="007788"/>
    <a:srgbClr val="297C2A"/>
    <a:srgbClr val="F69000"/>
    <a:srgbClr val="01C2D1"/>
    <a:srgbClr val="D6D734"/>
    <a:srgbClr val="005C68"/>
    <a:srgbClr val="3B2E58"/>
    <a:srgbClr val="6B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24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>
        <p:guide orient="horz" pos="2160"/>
        <p:guide pos="480"/>
        <p:guide pos="7200"/>
        <p:guide pos="4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1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27AF9-34BA-7B94-C59D-116C8376B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D85430-76C6-F1D7-24FF-7039562B8A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4446E3-0A1C-EC62-A811-728FFE7A05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E4ACF-CC85-9DE0-BFE9-0BFDACE4D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23405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896BA-68B2-8852-E1C9-45D64AD98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3991BD-43C0-F976-16A8-0228CC9115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8E82EF-B7AC-2637-F8FB-E97C7DE73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47E18-AA7A-CD3A-B38A-F7B8D1D622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90723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EB0AA-1B05-A28E-B380-12C6F44C6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37CBBA-71A0-1BFB-4F85-EB12E77CDF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5BDF0E-9C2C-EF52-49E7-2CBB5FA6F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8D538D-F798-D08C-D571-984BD88A97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8342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99A92-849B-AB17-A4FF-7FAB07222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F83BE5-BE52-806C-1DED-2B0CF9379C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304A7-81CA-188F-1685-2A2B57934D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C6936-313F-D162-4050-8339C33421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268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DB60B1-BEF5-4848-BB02-98EBFE355C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E7964CB-E75A-4A03-88D3-6A48EF650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2012" y="2766219"/>
            <a:ext cx="6220101" cy="13255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440679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pic>
        <p:nvPicPr>
          <p:cNvPr id="6" name="Picture Placeholder 5" descr="Red, blue grey white pattern background">
            <a:extLst>
              <a:ext uri="{FF2B5EF4-FFF2-40B4-BE49-F238E27FC236}">
                <a16:creationId xmlns:a16="http://schemas.microsoft.com/office/drawing/2014/main" id="{906BF34F-6945-4E11-BAEC-F66F7254C4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2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Blu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 spc="-5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5" name="Picture Placeholder 6" descr="Red, blue grey white pattern background">
            <a:extLst>
              <a:ext uri="{FF2B5EF4-FFF2-40B4-BE49-F238E27FC236}">
                <a16:creationId xmlns:a16="http://schemas.microsoft.com/office/drawing/2014/main" id="{BC85C715-EF0D-4E33-AC89-C35DD2596E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7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340929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6" name="Picture Placeholder 5" descr="Red, blue grey white pattern background">
            <a:extLst>
              <a:ext uri="{FF2B5EF4-FFF2-40B4-BE49-F238E27FC236}">
                <a16:creationId xmlns:a16="http://schemas.microsoft.com/office/drawing/2014/main" id="{8FD53BA4-73D2-4CCA-8580-11F4221524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7166" y="0"/>
            <a:ext cx="4764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 descr="White Striped background">
            <a:extLst>
              <a:ext uri="{FF2B5EF4-FFF2-40B4-BE49-F238E27FC236}">
                <a16:creationId xmlns:a16="http://schemas.microsoft.com/office/drawing/2014/main" id="{3917D528-010E-4303-97BF-F7F67BC661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324088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780F473D-F2DF-4163-AB6E-F7327F60EC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1158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7DC18506-6205-438F-AA5C-D337F9975FC3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757381" y="2591662"/>
            <a:ext cx="10667999" cy="2833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/>
            </a:lvl1pPr>
          </a:lstStyle>
          <a:p>
            <a:r>
              <a:rPr lang="en-US" dirty="0"/>
              <a:t>Insert content here</a:t>
            </a:r>
          </a:p>
        </p:txBody>
      </p:sp>
      <p:pic>
        <p:nvPicPr>
          <p:cNvPr id="7" name="Picture Placeholder 5" descr="Red, blue grey white pattern background">
            <a:extLst>
              <a:ext uri="{FF2B5EF4-FFF2-40B4-BE49-F238E27FC236}">
                <a16:creationId xmlns:a16="http://schemas.microsoft.com/office/drawing/2014/main" id="{CD2D4C14-919B-45F8-8FB9-55AAC8A8F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0252"/>
            <a:ext cx="12192000" cy="86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 spc="-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6" name="Picture Placeholder 6" descr="Red, blue grey white pattern background">
            <a:extLst>
              <a:ext uri="{FF2B5EF4-FFF2-40B4-BE49-F238E27FC236}">
                <a16:creationId xmlns:a16="http://schemas.microsoft.com/office/drawing/2014/main" id="{3A82D859-AED3-485F-A04E-40320B104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7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DF03C311-DDF4-44A3-9D51-D5FDC4A8E7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927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8" name="SmartArt Placeholder 7">
            <a:extLst>
              <a:ext uri="{FF2B5EF4-FFF2-40B4-BE49-F238E27FC236}">
                <a16:creationId xmlns:a16="http://schemas.microsoft.com/office/drawing/2014/main" id="{9FD563C5-3DFB-47DD-8A9E-30D8084590F6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>
          <a:xfrm>
            <a:off x="762001" y="2369129"/>
            <a:ext cx="10667998" cy="3343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/>
            </a:lvl1pPr>
          </a:lstStyle>
          <a:p>
            <a:r>
              <a:rPr lang="en-US" dirty="0"/>
              <a:t>Insert Content here</a:t>
            </a:r>
          </a:p>
        </p:txBody>
      </p:sp>
      <p:pic>
        <p:nvPicPr>
          <p:cNvPr id="9" name="Picture Placeholder 8" descr="Red, blue grey white pattern background">
            <a:extLst>
              <a:ext uri="{FF2B5EF4-FFF2-40B4-BE49-F238E27FC236}">
                <a16:creationId xmlns:a16="http://schemas.microsoft.com/office/drawing/2014/main" id="{EFDBB6A3-9760-4B41-9E31-6D5DD396E1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2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3F45076F-4240-4B40-8CE4-637DD751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3"/>
            <a:ext cx="5334000" cy="1189038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5334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>
              <a:lnSpc>
                <a:spcPct val="100000"/>
              </a:lnSpc>
              <a:spcBef>
                <a:spcPts val="1000"/>
              </a:spcBef>
              <a:defRPr sz="1800"/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305541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1" name="Picture Placeholder 5" descr="Red, blue grey white pattern background">
            <a:extLst>
              <a:ext uri="{FF2B5EF4-FFF2-40B4-BE49-F238E27FC236}">
                <a16:creationId xmlns:a16="http://schemas.microsoft.com/office/drawing/2014/main" id="{1014381E-E235-4624-9267-69EEEE9826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80922"/>
            <a:ext cx="12192000" cy="8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80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Gra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5" name="Picture Placeholder 6" descr="Red, blue grey white pattern background">
            <a:extLst>
              <a:ext uri="{FF2B5EF4-FFF2-40B4-BE49-F238E27FC236}">
                <a16:creationId xmlns:a16="http://schemas.microsoft.com/office/drawing/2014/main" id="{6696C96D-182E-490E-A117-B60FF185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7166" y="0"/>
            <a:ext cx="4764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42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 descr="Picture placeholder ">
            <a:extLst>
              <a:ext uri="{FF2B5EF4-FFF2-40B4-BE49-F238E27FC236}">
                <a16:creationId xmlns:a16="http://schemas.microsoft.com/office/drawing/2014/main" id="{21F9B252-B7D4-4DA8-92E8-8A98BFEF4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410071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690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9" r:id="rId2"/>
    <p:sldLayoutId id="2147483700" r:id="rId3"/>
    <p:sldLayoutId id="2147483691" r:id="rId4"/>
    <p:sldLayoutId id="2147483701" r:id="rId5"/>
    <p:sldLayoutId id="2147483706" r:id="rId6"/>
    <p:sldLayoutId id="2147483702" r:id="rId7"/>
    <p:sldLayoutId id="2147483704" r:id="rId8"/>
    <p:sldLayoutId id="2147483703" r:id="rId9"/>
    <p:sldLayoutId id="2147483690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30727" y="1822636"/>
            <a:ext cx="6220101" cy="1325563"/>
          </a:xfrm>
        </p:spPr>
        <p:txBody>
          <a:bodyPr anchor="ctr">
            <a:noAutofit/>
          </a:bodyPr>
          <a:lstStyle/>
          <a:p>
            <a:pPr algn="ctr"/>
            <a:r>
              <a:rPr lang="en-US" altLang="en-US" sz="5400" dirty="0">
                <a:solidFill>
                  <a:schemeClr val="accent2"/>
                </a:solidFill>
              </a:rPr>
              <a:t>The Bee Treats </a:t>
            </a:r>
            <a:r>
              <a:rPr lang="en-US" altLang="en-US" sz="5400" dirty="0"/>
              <a:t> </a:t>
            </a:r>
            <a:br>
              <a:rPr lang="en-US" altLang="en-US" dirty="0"/>
            </a:br>
            <a:r>
              <a:rPr lang="en-US" altLang="en-US" sz="3600" dirty="0">
                <a:solidFill>
                  <a:schemeClr val="accent1"/>
                </a:solidFill>
              </a:rPr>
              <a:t>E-Commerce Platform</a:t>
            </a:r>
            <a:r>
              <a:rPr lang="en-US" altLang="en-US" sz="3600" dirty="0"/>
              <a:t> 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7AD24-61AB-2ABA-7875-9A88653004BA}"/>
              </a:ext>
            </a:extLst>
          </p:cNvPr>
          <p:cNvSpPr txBox="1"/>
          <p:nvPr/>
        </p:nvSpPr>
        <p:spPr>
          <a:xfrm>
            <a:off x="7794286" y="6488668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 Project by Spectra </a:t>
            </a:r>
            <a:r>
              <a:rPr lang="en-IN" dirty="0" err="1">
                <a:solidFill>
                  <a:schemeClr val="bg1"/>
                </a:solidFill>
              </a:rPr>
              <a:t>Computech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Pvt.</a:t>
            </a:r>
            <a:r>
              <a:rPr lang="en-IN" dirty="0">
                <a:solidFill>
                  <a:schemeClr val="bg1"/>
                </a:solidFill>
              </a:rPr>
              <a:t> Ltd.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221FD3-9C61-D753-59C3-28C7FA861D78}"/>
              </a:ext>
            </a:extLst>
          </p:cNvPr>
          <p:cNvSpPr txBox="1"/>
          <p:nvPr/>
        </p:nvSpPr>
        <p:spPr>
          <a:xfrm>
            <a:off x="4768003" y="3244334"/>
            <a:ext cx="694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www.thebeetreats.com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F7C50-2CB1-4C6F-3D0B-5F77A17A784D}"/>
              </a:ext>
            </a:extLst>
          </p:cNvPr>
          <p:cNvSpPr txBox="1"/>
          <p:nvPr/>
        </p:nvSpPr>
        <p:spPr>
          <a:xfrm>
            <a:off x="4842582" y="5449270"/>
            <a:ext cx="694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Made By :- Tanveer Singh </a:t>
            </a:r>
            <a:r>
              <a:rPr lang="en-US" dirty="0" err="1">
                <a:solidFill>
                  <a:srgbClr val="0070C0"/>
                </a:solidFill>
              </a:rPr>
              <a:t>Puniah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E0D5D3-396F-7F03-434D-776F7C3EBE3C}"/>
              </a:ext>
            </a:extLst>
          </p:cNvPr>
          <p:cNvCxnSpPr/>
          <p:nvPr/>
        </p:nvCxnSpPr>
        <p:spPr>
          <a:xfrm>
            <a:off x="6096000" y="3025302"/>
            <a:ext cx="43904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2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4E58B-0054-C0EB-E3DD-F4EA31F2A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169CD3-71E5-D126-4BD5-0406CCF91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299" y="87729"/>
            <a:ext cx="9141397" cy="6155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Outputs </a:t>
            </a:r>
          </a:p>
        </p:txBody>
      </p:sp>
      <p:pic>
        <p:nvPicPr>
          <p:cNvPr id="6" name="Picture 5" descr="A honey jar with a wooden dipper&#10;&#10;Description automatically generated">
            <a:extLst>
              <a:ext uri="{FF2B5EF4-FFF2-40B4-BE49-F238E27FC236}">
                <a16:creationId xmlns:a16="http://schemas.microsoft.com/office/drawing/2014/main" id="{48A353AD-E9CE-E55A-65D6-AA95DB7DE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49" y="799649"/>
            <a:ext cx="6008449" cy="2779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239393-E111-36F3-F159-226DD39EE4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193" r="42394" b="5453"/>
          <a:stretch/>
        </p:blipFill>
        <p:spPr>
          <a:xfrm>
            <a:off x="6239810" y="799649"/>
            <a:ext cx="5864641" cy="26886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50EDA0-7672-A0DC-2356-4CE7236457C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2979" r="42314" b="10794"/>
          <a:stretch/>
        </p:blipFill>
        <p:spPr>
          <a:xfrm>
            <a:off x="3033406" y="3734754"/>
            <a:ext cx="6428363" cy="279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2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1B2F3-DCA3-8616-E925-5C0188A70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F0EFD7-7821-6A21-6CED-16E83475E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299" y="87729"/>
            <a:ext cx="9141397" cy="6155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Outputs (Admin Dashboard)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523DDF-C8E9-1D23-8A15-649F0C55EF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46" r="3163" b="5219"/>
          <a:stretch/>
        </p:blipFill>
        <p:spPr bwMode="auto">
          <a:xfrm>
            <a:off x="102378" y="923777"/>
            <a:ext cx="5964438" cy="28001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C473C8-76C5-0594-B82B-6923D78C8C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708" r="2947" b="5220"/>
          <a:stretch/>
        </p:blipFill>
        <p:spPr bwMode="auto">
          <a:xfrm>
            <a:off x="6188650" y="925541"/>
            <a:ext cx="5964438" cy="28019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5CF1E5-805F-6A6E-B57E-85519180A1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654" b="4038"/>
          <a:stretch/>
        </p:blipFill>
        <p:spPr bwMode="auto">
          <a:xfrm>
            <a:off x="2909920" y="3856875"/>
            <a:ext cx="6372159" cy="29135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977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301" y="1995467"/>
            <a:ext cx="9141397" cy="61555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55E1D-F4AD-41A7-B948-E2D246CC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96307" y="3260705"/>
            <a:ext cx="7799387" cy="1534757"/>
          </a:xfr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altLang="en-US" dirty="0"/>
              <a:t>Name : Tanveer Singh </a:t>
            </a:r>
            <a:r>
              <a:rPr lang="en-US" altLang="en-US" dirty="0" err="1"/>
              <a:t>Puniah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76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071" y="715961"/>
            <a:ext cx="6990946" cy="1189038"/>
          </a:xfrm>
        </p:spPr>
        <p:txBody>
          <a:bodyPr/>
          <a:lstStyle/>
          <a:p>
            <a:r>
              <a:rPr lang="en-US" sz="3600" dirty="0"/>
              <a:t>Introduction to The </a:t>
            </a:r>
            <a:r>
              <a:rPr lang="en-US" sz="3600" dirty="0" err="1"/>
              <a:t>Beetreats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2620" y="1424935"/>
            <a:ext cx="6340929" cy="4717104"/>
          </a:xfrm>
        </p:spPr>
        <p:txBody>
          <a:bodyPr/>
          <a:lstStyle/>
          <a:p>
            <a:r>
              <a:rPr lang="en-US" b="0" dirty="0"/>
              <a:t>The Bee Treats is an e-commerce platform for honey-based products, providing high-quality natural goods with a seamless shopping experience. The project involves building a scalable, secure, and user-friendly system for customers worldwide.</a:t>
            </a:r>
          </a:p>
          <a:p>
            <a:pPr marL="0" lvl="1" indent="0">
              <a:buNone/>
            </a:pPr>
            <a:r>
              <a:rPr lang="en-US" b="1" dirty="0"/>
              <a:t>The Bee Treats Project:</a:t>
            </a:r>
          </a:p>
          <a:p>
            <a:pPr lvl="1"/>
            <a:r>
              <a:rPr lang="en-US" dirty="0"/>
              <a:t>robust e-commerce platform for natural honey products.</a:t>
            </a:r>
          </a:p>
          <a:p>
            <a:pPr lvl="1"/>
            <a:r>
              <a:rPr lang="en-US" dirty="0"/>
              <a:t>Focused on scalability, security, and user-friendly design.</a:t>
            </a:r>
          </a:p>
          <a:p>
            <a:pPr lvl="1"/>
            <a:r>
              <a:rPr lang="en-US" dirty="0"/>
              <a:t>Developed using Laravel, MySQL, and Bootstrap.</a:t>
            </a:r>
          </a:p>
          <a:p>
            <a:pPr marL="0" lvl="1" indent="0">
              <a:buNone/>
            </a:pPr>
            <a:r>
              <a:rPr lang="en-US" b="1" dirty="0"/>
              <a:t>Key Features:</a:t>
            </a:r>
          </a:p>
          <a:p>
            <a:pPr lvl="1"/>
            <a:r>
              <a:rPr lang="en-US" dirty="0"/>
              <a:t>Seamless shopping experience.</a:t>
            </a:r>
          </a:p>
          <a:p>
            <a:pPr lvl="1"/>
            <a:r>
              <a:rPr lang="en-US" dirty="0"/>
              <a:t>Secure payment gateways.</a:t>
            </a:r>
          </a:p>
          <a:p>
            <a:pPr lvl="1"/>
            <a:r>
              <a:rPr lang="en-US" dirty="0"/>
              <a:t>Efficient product and order management.</a:t>
            </a:r>
          </a:p>
        </p:txBody>
      </p:sp>
    </p:spTree>
    <p:extLst>
      <p:ext uri="{BB962C8B-B14F-4D97-AF65-F5344CB8AC3E}">
        <p14:creationId xmlns:p14="http://schemas.microsoft.com/office/powerpoint/2010/main" val="4616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B30C3-7C76-ADF0-4A3C-3CED43AAF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B77ADE-477F-1B5D-E6FC-B075802BE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3" y="321014"/>
            <a:ext cx="6477000" cy="1189037"/>
          </a:xfrm>
        </p:spPr>
        <p:txBody>
          <a:bodyPr/>
          <a:lstStyle/>
          <a:p>
            <a:pPr algn="ctr"/>
            <a:r>
              <a:rPr lang="en-IN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A81C9-68A4-CFCF-7329-1708A70352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3" y="1177045"/>
            <a:ext cx="6477000" cy="50583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700" b="0" dirty="0"/>
              <a:t>Develop a secure e-commerce platform.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700" b="0" dirty="0"/>
              <a:t>Provide a smooth shopping experience.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700" b="0" dirty="0"/>
              <a:t>Integrate essential features like cart, checkout, and secure payment.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700" b="0" dirty="0"/>
              <a:t>Enhance customer engagement through blogs, testimonials, and social links.</a:t>
            </a:r>
            <a:br>
              <a:rPr lang="en-US" sz="1700" b="0" dirty="0"/>
            </a:br>
            <a:endParaRPr lang="en-US" sz="1700" b="0" dirty="0"/>
          </a:p>
          <a:p>
            <a:r>
              <a:rPr lang="en-US" sz="1700" dirty="0"/>
              <a:t>Primary Goals: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b="0" dirty="0"/>
              <a:t>Build a scalable and secure platform.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b="0" dirty="0"/>
              <a:t>Enhance user experience through intuitive design.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b="0" dirty="0"/>
              <a:t>Enable efficient order and inventory management.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b="0" dirty="0"/>
              <a:t>Integrate secure payment systems.</a:t>
            </a:r>
          </a:p>
          <a:p>
            <a:r>
              <a:rPr lang="en-US" sz="1700" dirty="0"/>
              <a:t>Why This Project?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0" dirty="0"/>
              <a:t>Rising e-commerce demand for niche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0" dirty="0"/>
              <a:t>Providing accessibility and convenience to customers.</a:t>
            </a:r>
          </a:p>
        </p:txBody>
      </p:sp>
    </p:spTree>
    <p:extLst>
      <p:ext uri="{BB962C8B-B14F-4D97-AF65-F5344CB8AC3E}">
        <p14:creationId xmlns:p14="http://schemas.microsoft.com/office/powerpoint/2010/main" val="2888437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278FD-C0BA-29C2-D16B-426A2A363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F6F4E2-3C38-9D52-4045-9556E0C93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301" y="306203"/>
            <a:ext cx="9141397" cy="738664"/>
          </a:xfrm>
        </p:spPr>
        <p:txBody>
          <a:bodyPr/>
          <a:lstStyle/>
          <a:p>
            <a:r>
              <a:rPr lang="en-US" sz="4800" dirty="0"/>
              <a:t>Tools </a:t>
            </a:r>
            <a:r>
              <a:rPr lang="en-US" sz="4800" dirty="0">
                <a:solidFill>
                  <a:schemeClr val="accent2"/>
                </a:solidFill>
              </a:rPr>
              <a:t>&amp;</a:t>
            </a:r>
            <a:r>
              <a:rPr lang="en-US" sz="4800" dirty="0"/>
              <a:t> </a:t>
            </a:r>
            <a:r>
              <a:rPr lang="en-IN" sz="4800" dirty="0"/>
              <a:t>Technologies</a:t>
            </a:r>
            <a:endParaRPr lang="en-US" sz="4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10EC1D-E500-36D1-1ED0-F7624325D3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8489" y="1883272"/>
            <a:ext cx="10615021" cy="3486396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200" dirty="0"/>
              <a:t>Backend: Laravel (PHP Framework)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200" dirty="0"/>
              <a:t>Frontend: HTML, CSS, JavaScript, Bootstrap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200" dirty="0"/>
              <a:t>Database: MySQL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200" dirty="0"/>
              <a:t>Payment Gateway: Razorpay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200" dirty="0"/>
              <a:t>Server: Localhost (XAMPP) / </a:t>
            </a:r>
            <a:r>
              <a:rPr lang="en-IN" sz="3200" dirty="0" err="1"/>
              <a:t>Hostinger</a:t>
            </a:r>
            <a:endParaRPr lang="en-IN" sz="3200" dirty="0"/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200" dirty="0"/>
              <a:t>Development Tools: VS Code, GitHub, XAMPP</a:t>
            </a:r>
          </a:p>
        </p:txBody>
      </p:sp>
    </p:spTree>
    <p:extLst>
      <p:ext uri="{BB962C8B-B14F-4D97-AF65-F5344CB8AC3E}">
        <p14:creationId xmlns:p14="http://schemas.microsoft.com/office/powerpoint/2010/main" val="145005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1D85A-7373-1FF9-4A9B-56124EC01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6A42B3-5484-3860-A00F-F2DF95AA9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4"/>
            <a:ext cx="10591800" cy="646332"/>
          </a:xfrm>
        </p:spPr>
        <p:txBody>
          <a:bodyPr/>
          <a:lstStyle/>
          <a:p>
            <a:pPr algn="ctr"/>
            <a:r>
              <a:rPr lang="en-IN" dirty="0"/>
              <a:t>Key Features</a:t>
            </a:r>
            <a:endParaRPr lang="en-US" dirty="0"/>
          </a:p>
        </p:txBody>
      </p:sp>
      <p:graphicFrame>
        <p:nvGraphicFramePr>
          <p:cNvPr id="18" name="Group 85">
            <a:extLst>
              <a:ext uri="{FF2B5EF4-FFF2-40B4-BE49-F238E27FC236}">
                <a16:creationId xmlns:a16="http://schemas.microsoft.com/office/drawing/2014/main" id="{FC894307-7F38-32C6-195A-E94EECBBC805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4237276524"/>
              </p:ext>
            </p:extLst>
          </p:nvPr>
        </p:nvGraphicFramePr>
        <p:xfrm>
          <a:off x="196173" y="1595335"/>
          <a:ext cx="11799654" cy="3667329"/>
        </p:xfrm>
        <a:graphic>
          <a:graphicData uri="http://schemas.openxmlformats.org/drawingml/2006/table">
            <a:tbl>
              <a:tblPr firstRow="1"/>
              <a:tblGrid>
                <a:gridCol w="1966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66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666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666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66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945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1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st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2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nd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3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rd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4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th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5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th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6</a:t>
                      </a:r>
                      <a:r>
                        <a:rPr kumimoji="0" lang="en-US" sz="14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th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 Features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793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User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Registration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and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Login</a:t>
                      </a:r>
                    </a:p>
                  </a:txBody>
                  <a:tcPr anchor="ctr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Product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Browsing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and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Filtering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Add to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Cart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and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Wishlist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Secure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Online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Payments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da-DK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Blog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da-DK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Integration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da-DK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for User Engagement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Admin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Dashboard for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Management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3482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T="182880" horzOverflow="overflow">
                    <a:lnL w="6350" cap="flat" cmpd="sng" algn="ctr">
                      <a:solidFill>
                        <a:schemeClr val="tx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735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262CD5-AD01-42E3-9173-97C12BB0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715961"/>
            <a:ext cx="6477000" cy="1189037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/>
              <a:t>Challenges Faced</a:t>
            </a:r>
            <a:br>
              <a:rPr lang="en-IN" b="1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9585A-5E1F-40FA-8E64-BB4F046116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2" y="1809345"/>
            <a:ext cx="6477000" cy="470818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000" b="1" dirty="0"/>
              <a:t>Database Optimization:</a:t>
            </a:r>
            <a:endParaRPr lang="en-US" sz="2000" dirty="0"/>
          </a:p>
          <a:p>
            <a:pPr marL="742950" lvl="1" indent="-285750"/>
            <a:r>
              <a:rPr lang="en-US" sz="2000" dirty="0"/>
              <a:t>Ensuring smooth operations with relational data.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Payment Integration:</a:t>
            </a:r>
            <a:endParaRPr lang="en-US" sz="2000" dirty="0"/>
          </a:p>
          <a:p>
            <a:pPr marL="742950" lvl="1" indent="-285750"/>
            <a:r>
              <a:rPr lang="en-US" sz="2000" dirty="0"/>
              <a:t>Configuring Razorpay API.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User Experience:</a:t>
            </a:r>
            <a:endParaRPr lang="en-US" sz="2000" dirty="0"/>
          </a:p>
          <a:p>
            <a:pPr marL="742950" lvl="1" indent="-285750"/>
            <a:r>
              <a:rPr lang="en-US" sz="2000" dirty="0"/>
              <a:t>Balancing design and functionality.</a:t>
            </a:r>
          </a:p>
          <a:p>
            <a:r>
              <a:rPr lang="en-US" sz="2000" b="1" dirty="0"/>
              <a:t>Resolutions:</a:t>
            </a:r>
            <a:endParaRPr lang="en-US" sz="2000" dirty="0"/>
          </a:p>
          <a:p>
            <a:pPr lvl="1"/>
            <a:r>
              <a:rPr lang="en-US" sz="2000" dirty="0"/>
              <a:t>Iterative testing and debugging.</a:t>
            </a:r>
          </a:p>
          <a:p>
            <a:pPr lvl="1"/>
            <a:r>
              <a:rPr lang="en-US" sz="2000" dirty="0"/>
              <a:t>Collaboration and research.</a:t>
            </a:r>
          </a:p>
        </p:txBody>
      </p:sp>
    </p:spTree>
    <p:extLst>
      <p:ext uri="{BB962C8B-B14F-4D97-AF65-F5344CB8AC3E}">
        <p14:creationId xmlns:p14="http://schemas.microsoft.com/office/powerpoint/2010/main" val="39478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06500-7A3F-9E20-225F-7AF9A5A7D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95A7868-C83A-F42F-D520-46F991191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071" y="1091931"/>
            <a:ext cx="6990946" cy="1189038"/>
          </a:xfrm>
        </p:spPr>
        <p:txBody>
          <a:bodyPr/>
          <a:lstStyle/>
          <a:p>
            <a:r>
              <a:rPr lang="en-US" sz="3200" dirty="0"/>
              <a:t>Key Takeaways and Future Scope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D137CC-16C2-EF85-6F7E-419210092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071" y="2280969"/>
            <a:ext cx="6340929" cy="4717104"/>
          </a:xfrm>
        </p:spPr>
        <p:txBody>
          <a:bodyPr/>
          <a:lstStyle/>
          <a:p>
            <a:r>
              <a:rPr lang="en-US" b="1" dirty="0"/>
              <a:t>Key Takeaways: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dirty="0"/>
              <a:t> Mastered Laravel framework and database management.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dirty="0"/>
              <a:t> Successfully implemented an e-commerce platform.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dirty="0"/>
              <a:t> Enhanced skills in system integration and UI/UX design.</a:t>
            </a:r>
          </a:p>
          <a:p>
            <a:r>
              <a:rPr lang="en-US" b="1" dirty="0"/>
              <a:t>Future Scope: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dirty="0"/>
              <a:t>Add advanced analytics for sales tracking.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dirty="0"/>
              <a:t>Introduce mobile app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292980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F13F6-63F1-492E-A27E-FC6B6F06E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4F9274-DCFC-1F5D-057D-EB5BBFDF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715961"/>
            <a:ext cx="6477000" cy="1189037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/>
              <a:t>Challenges Faced</a:t>
            </a:r>
            <a:br>
              <a:rPr lang="en-IN" b="1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1E702-0ACF-FCF5-87BD-6CA21D61F7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2" y="1809345"/>
            <a:ext cx="6477000" cy="470818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000" b="1" dirty="0"/>
              <a:t>Database Optimization:</a:t>
            </a:r>
            <a:endParaRPr lang="en-US" sz="2000" dirty="0"/>
          </a:p>
          <a:p>
            <a:pPr marL="742950" lvl="1" indent="-285750"/>
            <a:r>
              <a:rPr lang="en-US" sz="2000" dirty="0"/>
              <a:t>Ensuring smooth operations with relational data.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Payment Integration:</a:t>
            </a:r>
            <a:endParaRPr lang="en-US" sz="2000" dirty="0"/>
          </a:p>
          <a:p>
            <a:pPr marL="742950" lvl="1" indent="-285750"/>
            <a:r>
              <a:rPr lang="en-US" sz="2000" dirty="0"/>
              <a:t>Configuring Razorpay API.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User Experience:</a:t>
            </a:r>
            <a:endParaRPr lang="en-US" sz="2000" dirty="0"/>
          </a:p>
          <a:p>
            <a:pPr marL="742950" lvl="1" indent="-285750"/>
            <a:r>
              <a:rPr lang="en-US" sz="2000" dirty="0"/>
              <a:t>Balancing design and functionality.</a:t>
            </a:r>
          </a:p>
          <a:p>
            <a:r>
              <a:rPr lang="en-US" sz="2000" b="1" dirty="0"/>
              <a:t>Resolutions:</a:t>
            </a:r>
            <a:endParaRPr lang="en-US" sz="2000" dirty="0"/>
          </a:p>
          <a:p>
            <a:pPr lvl="1"/>
            <a:r>
              <a:rPr lang="en-US" sz="2000" dirty="0"/>
              <a:t>Iterative testing and debugging.</a:t>
            </a:r>
          </a:p>
          <a:p>
            <a:pPr lvl="1"/>
            <a:r>
              <a:rPr lang="en-US" sz="2000" dirty="0"/>
              <a:t>Collaboration and research.</a:t>
            </a:r>
          </a:p>
        </p:txBody>
      </p:sp>
    </p:spTree>
    <p:extLst>
      <p:ext uri="{BB962C8B-B14F-4D97-AF65-F5344CB8AC3E}">
        <p14:creationId xmlns:p14="http://schemas.microsoft.com/office/powerpoint/2010/main" val="192560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72955-82B3-0B38-FF1E-650D92AD9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A7C6FC-9866-3369-1266-6A6FF2AF1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404676"/>
            <a:ext cx="6477000" cy="1189037"/>
          </a:xfrm>
        </p:spPr>
        <p:txBody>
          <a:bodyPr>
            <a:normAutofit/>
          </a:bodyPr>
          <a:lstStyle/>
          <a:p>
            <a:r>
              <a:rPr lang="en-IN" b="1" dirty="0"/>
              <a:t>User Authentication and Authorization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4FEAD-FC00-565F-ED57-FD9DDD565E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2" y="1877438"/>
            <a:ext cx="6477000" cy="47081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0" dirty="0"/>
              <a:t>The </a:t>
            </a:r>
            <a:r>
              <a:rPr lang="en-US" sz="2200" b="0" dirty="0" err="1"/>
              <a:t>Beetreats</a:t>
            </a:r>
            <a:r>
              <a:rPr lang="en-US" sz="2200" b="0" dirty="0"/>
              <a:t> provides secure user registration and login functionalities, allowing customers to create accounts, manage their profiles, and track their orders.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0" dirty="0"/>
              <a:t>The website employs robust authentication measures, including password hashing and secure session management, to safeguard user accounts and sensitive information.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0" dirty="0"/>
              <a:t>Authorization controls ensure that only authorized users can access specific features and functionalities, maintaining data integrity and preventing unauthorized access.</a:t>
            </a:r>
          </a:p>
        </p:txBody>
      </p:sp>
      <p:pic>
        <p:nvPicPr>
          <p:cNvPr id="4" name="Picture 3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95653860-B589-C102-20A3-DCCDF9BDC4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560" b="24054"/>
          <a:stretch/>
        </p:blipFill>
        <p:spPr>
          <a:xfrm>
            <a:off x="0" y="-1"/>
            <a:ext cx="476655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1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23042"/>
      </a:accent1>
      <a:accent2>
        <a:srgbClr val="3578AF"/>
      </a:accent2>
      <a:accent3>
        <a:srgbClr val="C4C4C4"/>
      </a:accent3>
      <a:accent4>
        <a:srgbClr val="A80B22"/>
      </a:accent4>
      <a:accent5>
        <a:srgbClr val="E2E2E2"/>
      </a:accent5>
      <a:accent6>
        <a:srgbClr val="2A6187"/>
      </a:accent6>
      <a:hlink>
        <a:srgbClr val="0563C1"/>
      </a:hlink>
      <a:folHlink>
        <a:srgbClr val="954F72"/>
      </a:folHlink>
    </a:clrScheme>
    <a:fontScheme name="Custom 8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ewish American Heritage Month_Win32_JC_SL_v3" id="{5A91364D-DD38-4994-BB9C-41D074FD197A}" vid="{8577DF34-D72C-48EB-902A-0A54C766E05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15C1F8C-D27A-4CE7-9DF4-4AFDB2880FA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EE2DFF-920A-42C9-AEE0-3A0BF6AF46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DF283A3-AA81-4663-8764-64F64C723FD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Jewish American Heritage Month presentation</Template>
  <TotalTime>47</TotalTime>
  <Words>511</Words>
  <Application>Microsoft Office PowerPoint</Application>
  <PresentationFormat>Widescreen</PresentationFormat>
  <Paragraphs>103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Wingdings</vt:lpstr>
      <vt:lpstr>Office Theme</vt:lpstr>
      <vt:lpstr>The Bee Treats   E-Commerce Platform  </vt:lpstr>
      <vt:lpstr>Introduction to The Beetreats </vt:lpstr>
      <vt:lpstr>Objectives </vt:lpstr>
      <vt:lpstr>Tools &amp; Technologies</vt:lpstr>
      <vt:lpstr>Key Features</vt:lpstr>
      <vt:lpstr>Challenges Faced  </vt:lpstr>
      <vt:lpstr>Key Takeaways and Future Scope </vt:lpstr>
      <vt:lpstr>Challenges Faced  </vt:lpstr>
      <vt:lpstr>User Authentication and Authorization</vt:lpstr>
      <vt:lpstr>Outputs </vt:lpstr>
      <vt:lpstr>Outputs (Admin Dashboard)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Tanveer Singh</dc:creator>
  <cp:keywords/>
  <dc:description/>
  <cp:lastModifiedBy>Tanveer Singh</cp:lastModifiedBy>
  <cp:revision>10</cp:revision>
  <dcterms:created xsi:type="dcterms:W3CDTF">2024-12-28T18:09:33Z</dcterms:created>
  <dcterms:modified xsi:type="dcterms:W3CDTF">2024-12-28T18:56:37Z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